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56" r:id="rId2"/>
    <p:sldId id="257" r:id="rId3"/>
    <p:sldId id="258" r:id="rId4"/>
    <p:sldId id="259" r:id="rId5"/>
    <p:sldId id="261" r:id="rId6"/>
    <p:sldId id="262" r:id="rId7"/>
    <p:sldId id="260"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81" autoAdjust="0"/>
    <p:restoredTop sz="94660"/>
  </p:normalViewPr>
  <p:slideViewPr>
    <p:cSldViewPr snapToGrid="0">
      <p:cViewPr varScale="1">
        <p:scale>
          <a:sx n="68" d="100"/>
          <a:sy n="68" d="100"/>
        </p:scale>
        <p:origin x="65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19D8AD-1AFF-473D-A770-1C17444D3605}" type="datetimeFigureOut">
              <a:rPr lang="en-US" smtClean="0"/>
              <a:t>4/4/2021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44AEAA-C681-4601-B575-202EB865ED20}" type="slidenum">
              <a:rPr lang="en-US" smtClean="0"/>
              <a:t>‹#›</a:t>
            </a:fld>
            <a:endParaRPr lang="en-US"/>
          </a:p>
        </p:txBody>
      </p:sp>
    </p:spTree>
    <p:extLst>
      <p:ext uri="{BB962C8B-B14F-4D97-AF65-F5344CB8AC3E}">
        <p14:creationId xmlns:p14="http://schemas.microsoft.com/office/powerpoint/2010/main" val="2613822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HIPAA has two sides to it; the HIPAA</a:t>
            </a:r>
            <a:r>
              <a:rPr lang="en-US" baseline="0" dirty="0"/>
              <a:t> security rule and the HIPAA privacy rule. While the privacy rule has set standards for the protected health information, the security rule has put up measures to ensure security is tight and no infringement of the patient’s privacy has occurred.</a:t>
            </a:r>
            <a:endParaRPr lang="en-US" dirty="0"/>
          </a:p>
        </p:txBody>
      </p:sp>
      <p:sp>
        <p:nvSpPr>
          <p:cNvPr id="4" name="Slide Number Placeholder 3"/>
          <p:cNvSpPr>
            <a:spLocks noGrp="1"/>
          </p:cNvSpPr>
          <p:nvPr>
            <p:ph type="sldNum" sz="quarter" idx="10"/>
          </p:nvPr>
        </p:nvSpPr>
        <p:spPr/>
        <p:txBody>
          <a:bodyPr/>
          <a:lstStyle/>
          <a:p>
            <a:fld id="{0044AEAA-C681-4601-B575-202EB865ED20}" type="slidenum">
              <a:rPr lang="en-US" smtClean="0"/>
              <a:t>2</a:t>
            </a:fld>
            <a:endParaRPr lang="en-US"/>
          </a:p>
        </p:txBody>
      </p:sp>
    </p:spTree>
    <p:extLst>
      <p:ext uri="{BB962C8B-B14F-4D97-AF65-F5344CB8AC3E}">
        <p14:creationId xmlns:p14="http://schemas.microsoft.com/office/powerpoint/2010/main" val="30714069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It</a:t>
            </a:r>
            <a:r>
              <a:rPr lang="en-US" baseline="0" dirty="0">
                <a:latin typeface="Times New Roman" panose="02020603050405020304" pitchFamily="18" charset="0"/>
                <a:cs typeface="Times New Roman" panose="02020603050405020304" pitchFamily="18" charset="0"/>
              </a:rPr>
              <a:t> is essential that the employees know the importance of upholding HIPAA rules and regulations. By understanding these terms, it would help create a better knowledge of who is authorized to use to use the available information, hence avoiding making errors during transmissions.</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044AEAA-C681-4601-B575-202EB865ED20}" type="slidenum">
              <a:rPr lang="en-US" smtClean="0"/>
              <a:t>3</a:t>
            </a:fld>
            <a:endParaRPr lang="en-US"/>
          </a:p>
        </p:txBody>
      </p:sp>
    </p:spTree>
    <p:extLst>
      <p:ext uri="{BB962C8B-B14F-4D97-AF65-F5344CB8AC3E}">
        <p14:creationId xmlns:p14="http://schemas.microsoft.com/office/powerpoint/2010/main" val="29609182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notice of privacy practices is an important part of</a:t>
            </a:r>
            <a:r>
              <a:rPr lang="en-US" baseline="0" dirty="0"/>
              <a:t> a covered entity. It signifies its openness and willingness to disclose honest information, hence attracting even more clients through this policy. </a:t>
            </a:r>
            <a:endParaRPr lang="en-US" dirty="0"/>
          </a:p>
        </p:txBody>
      </p:sp>
      <p:sp>
        <p:nvSpPr>
          <p:cNvPr id="4" name="Slide Number Placeholder 3"/>
          <p:cNvSpPr>
            <a:spLocks noGrp="1"/>
          </p:cNvSpPr>
          <p:nvPr>
            <p:ph type="sldNum" sz="quarter" idx="10"/>
          </p:nvPr>
        </p:nvSpPr>
        <p:spPr/>
        <p:txBody>
          <a:bodyPr/>
          <a:lstStyle/>
          <a:p>
            <a:fld id="{0044AEAA-C681-4601-B575-202EB865ED20}" type="slidenum">
              <a:rPr lang="en-US" smtClean="0"/>
              <a:t>4</a:t>
            </a:fld>
            <a:endParaRPr lang="en-US"/>
          </a:p>
        </p:txBody>
      </p:sp>
    </p:spTree>
    <p:extLst>
      <p:ext uri="{BB962C8B-B14F-4D97-AF65-F5344CB8AC3E}">
        <p14:creationId xmlns:p14="http://schemas.microsoft.com/office/powerpoint/2010/main" val="21131280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a patient</a:t>
            </a:r>
            <a:r>
              <a:rPr lang="en-US" baseline="0" dirty="0"/>
              <a:t> or a research subject asks for notice of privacy practices, it is important that they are given the notice. This way, they are well conversant with their rights and the risks that come with their actions, hence the company cannot be blamed for the consequences that come with their actions.</a:t>
            </a:r>
            <a:endParaRPr lang="en-US" dirty="0"/>
          </a:p>
        </p:txBody>
      </p:sp>
      <p:sp>
        <p:nvSpPr>
          <p:cNvPr id="4" name="Slide Number Placeholder 3"/>
          <p:cNvSpPr>
            <a:spLocks noGrp="1"/>
          </p:cNvSpPr>
          <p:nvPr>
            <p:ph type="sldNum" sz="quarter" idx="10"/>
          </p:nvPr>
        </p:nvSpPr>
        <p:spPr/>
        <p:txBody>
          <a:bodyPr/>
          <a:lstStyle/>
          <a:p>
            <a:fld id="{0044AEAA-C681-4601-B575-202EB865ED20}" type="slidenum">
              <a:rPr lang="en-US" smtClean="0"/>
              <a:t>5</a:t>
            </a:fld>
            <a:endParaRPr lang="en-US"/>
          </a:p>
        </p:txBody>
      </p:sp>
    </p:spTree>
    <p:extLst>
      <p:ext uri="{BB962C8B-B14F-4D97-AF65-F5344CB8AC3E}">
        <p14:creationId xmlns:p14="http://schemas.microsoft.com/office/powerpoint/2010/main" val="1335319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Through the disclosure documents,</a:t>
            </a:r>
            <a:r>
              <a:rPr lang="en-US" baseline="0" dirty="0"/>
              <a:t> by letting the patients know their rights, and that they have the right to restrict certain documents, it gives them a sense of authority and control, while feeling they have a say in their lives.</a:t>
            </a:r>
            <a:endParaRPr lang="en-US" dirty="0"/>
          </a:p>
        </p:txBody>
      </p:sp>
      <p:sp>
        <p:nvSpPr>
          <p:cNvPr id="4" name="Slide Number Placeholder 3"/>
          <p:cNvSpPr>
            <a:spLocks noGrp="1"/>
          </p:cNvSpPr>
          <p:nvPr>
            <p:ph type="sldNum" sz="quarter" idx="10"/>
          </p:nvPr>
        </p:nvSpPr>
        <p:spPr/>
        <p:txBody>
          <a:bodyPr/>
          <a:lstStyle/>
          <a:p>
            <a:fld id="{0044AEAA-C681-4601-B575-202EB865ED20}" type="slidenum">
              <a:rPr lang="en-US" smtClean="0"/>
              <a:t>6</a:t>
            </a:fld>
            <a:endParaRPr lang="en-US"/>
          </a:p>
        </p:txBody>
      </p:sp>
    </p:spTree>
    <p:extLst>
      <p:ext uri="{BB962C8B-B14F-4D97-AF65-F5344CB8AC3E}">
        <p14:creationId xmlns:p14="http://schemas.microsoft.com/office/powerpoint/2010/main" val="14837097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Protected health information</a:t>
            </a:r>
            <a:r>
              <a:rPr lang="en-US" baseline="0" dirty="0"/>
              <a:t> can be created, stored or transmitted from one source to another within a covered entity. However, there is so much movement that it would attract stealing of hospital records, hence the need to be extremely cautious.</a:t>
            </a:r>
            <a:endParaRPr lang="en-US" dirty="0"/>
          </a:p>
        </p:txBody>
      </p:sp>
      <p:sp>
        <p:nvSpPr>
          <p:cNvPr id="4" name="Slide Number Placeholder 3"/>
          <p:cNvSpPr>
            <a:spLocks noGrp="1"/>
          </p:cNvSpPr>
          <p:nvPr>
            <p:ph type="sldNum" sz="quarter" idx="10"/>
          </p:nvPr>
        </p:nvSpPr>
        <p:spPr/>
        <p:txBody>
          <a:bodyPr/>
          <a:lstStyle/>
          <a:p>
            <a:fld id="{0044AEAA-C681-4601-B575-202EB865ED20}" type="slidenum">
              <a:rPr lang="en-US" smtClean="0"/>
              <a:t>7</a:t>
            </a:fld>
            <a:endParaRPr lang="en-US"/>
          </a:p>
        </p:txBody>
      </p:sp>
    </p:spTree>
    <p:extLst>
      <p:ext uri="{BB962C8B-B14F-4D97-AF65-F5344CB8AC3E}">
        <p14:creationId xmlns:p14="http://schemas.microsoft.com/office/powerpoint/2010/main" val="37791371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Patients collect</a:t>
            </a:r>
            <a:r>
              <a:rPr lang="en-US" baseline="0" dirty="0"/>
              <a:t> their different copies of records for different reasons. However, not all record copies are allowed to the public eye; some of them are quite restricted and one has to go quite a long way to retrieve them.</a:t>
            </a:r>
            <a:endParaRPr lang="en-US" dirty="0"/>
          </a:p>
        </p:txBody>
      </p:sp>
      <p:sp>
        <p:nvSpPr>
          <p:cNvPr id="4" name="Slide Number Placeholder 3"/>
          <p:cNvSpPr>
            <a:spLocks noGrp="1"/>
          </p:cNvSpPr>
          <p:nvPr>
            <p:ph type="sldNum" sz="quarter" idx="10"/>
          </p:nvPr>
        </p:nvSpPr>
        <p:spPr/>
        <p:txBody>
          <a:bodyPr/>
          <a:lstStyle/>
          <a:p>
            <a:fld id="{0044AEAA-C681-4601-B575-202EB865ED20}" type="slidenum">
              <a:rPr lang="en-US" smtClean="0"/>
              <a:t>8</a:t>
            </a:fld>
            <a:endParaRPr lang="en-US"/>
          </a:p>
        </p:txBody>
      </p:sp>
    </p:spTree>
    <p:extLst>
      <p:ext uri="{BB962C8B-B14F-4D97-AF65-F5344CB8AC3E}">
        <p14:creationId xmlns:p14="http://schemas.microsoft.com/office/powerpoint/2010/main" val="8483013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Confidentiality agreement is also called a non-disclosure</a:t>
            </a:r>
            <a:r>
              <a:rPr lang="en-US" baseline="0" dirty="0"/>
              <a:t> agreement. By one agreeing to its terms and conditions, they agree to whatever the document states and the punishment they would get for going against the contract.</a:t>
            </a:r>
            <a:endParaRPr lang="en-US" dirty="0"/>
          </a:p>
        </p:txBody>
      </p:sp>
      <p:sp>
        <p:nvSpPr>
          <p:cNvPr id="4" name="Slide Number Placeholder 3"/>
          <p:cNvSpPr>
            <a:spLocks noGrp="1"/>
          </p:cNvSpPr>
          <p:nvPr>
            <p:ph type="sldNum" sz="quarter" idx="10"/>
          </p:nvPr>
        </p:nvSpPr>
        <p:spPr/>
        <p:txBody>
          <a:bodyPr/>
          <a:lstStyle/>
          <a:p>
            <a:fld id="{0044AEAA-C681-4601-B575-202EB865ED20}" type="slidenum">
              <a:rPr lang="en-US" smtClean="0"/>
              <a:t>9</a:t>
            </a:fld>
            <a:endParaRPr lang="en-US"/>
          </a:p>
        </p:txBody>
      </p:sp>
    </p:spTree>
    <p:extLst>
      <p:ext uri="{BB962C8B-B14F-4D97-AF65-F5344CB8AC3E}">
        <p14:creationId xmlns:p14="http://schemas.microsoft.com/office/powerpoint/2010/main" val="14014633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Confidentiality</a:t>
            </a:r>
            <a:r>
              <a:rPr lang="en-US" baseline="0" dirty="0"/>
              <a:t> agreements are customized according to the entity one is signing to. It is not specifically signed by only new employees, but sometimes by all the workers of the same firm; hence the various types of people. All confidentiality agreements have their own ways of putting up the agreement terms, although generally they are all </a:t>
            </a:r>
            <a:r>
              <a:rPr lang="en-US" baseline="0"/>
              <a:t>the same.</a:t>
            </a:r>
            <a:endParaRPr lang="en-US" dirty="0"/>
          </a:p>
        </p:txBody>
      </p:sp>
      <p:sp>
        <p:nvSpPr>
          <p:cNvPr id="4" name="Slide Number Placeholder 3"/>
          <p:cNvSpPr>
            <a:spLocks noGrp="1"/>
          </p:cNvSpPr>
          <p:nvPr>
            <p:ph type="sldNum" sz="quarter" idx="10"/>
          </p:nvPr>
        </p:nvSpPr>
        <p:spPr/>
        <p:txBody>
          <a:bodyPr/>
          <a:lstStyle/>
          <a:p>
            <a:fld id="{0044AEAA-C681-4601-B575-202EB865ED20}" type="slidenum">
              <a:rPr lang="en-US" smtClean="0"/>
              <a:t>10</a:t>
            </a:fld>
            <a:endParaRPr lang="en-US"/>
          </a:p>
        </p:txBody>
      </p:sp>
    </p:spTree>
    <p:extLst>
      <p:ext uri="{BB962C8B-B14F-4D97-AF65-F5344CB8AC3E}">
        <p14:creationId xmlns:p14="http://schemas.microsoft.com/office/powerpoint/2010/main" val="31265067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E9462EF3-3C4F-43EE-ACEE-D4B806740EA3}" type="datetimeFigureOut">
              <a:rPr lang="en-US" dirty="0"/>
              <a:pPr/>
              <a:t>4/4/2021</a:t>
            </a:fld>
            <a:endParaRPr lang="en-US" dirty="0"/>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endParaRPr lang="en-US" dirty="0"/>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6343B39-165A-4B68-AA5C-581F5336313C}" type="datetimeFigureOut">
              <a:rPr lang="en-US" dirty="0"/>
              <a:t>4/4/2021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942C8C57-33F9-4259-AC4F-0E3F5BEC9B94}" type="datetimeFigureOut">
              <a:rPr lang="en-US" dirty="0"/>
              <a:t>4/4/2021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en-US"/>
              <a:t>Click to edit Master title style</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en-US"/>
              <a:t>Edit Master text styles</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8748772B-8FA2-401F-A0A1-A59855EDBC3E}" type="datetimeFigureOut">
              <a:rPr lang="en-US" dirty="0"/>
              <a:t>4/4/2021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3DD5BDE-5A90-4611-82E9-0FC5746D30C5}" type="datetimeFigureOut">
              <a:rPr lang="en-US" dirty="0"/>
              <a:t>4/4/2021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ADDA17D-0BEA-4E76-A7FC-F7C188BC48D1}" type="datetimeFigureOut">
              <a:rPr lang="en-US" dirty="0"/>
              <a:t>4/4/2021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909AC7D-18CA-4236-82B9-D75EB1D66EAE}" type="datetimeFigureOut">
              <a:rPr lang="en-US" dirty="0"/>
              <a:t>4/4/2021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68300E-C023-45CD-A0BE-EDB7A8C6EA8B}" type="datetimeFigureOut">
              <a:rPr lang="en-US" dirty="0"/>
              <a:t>4/4/2021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620EAD-E369-4933-8469-ED7764B56A1B}" type="datetimeFigureOut">
              <a:rPr lang="en-US" dirty="0"/>
              <a:t>4/4/2021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6C0EF2-9919-473B-8215-8616BAF10692}" type="datetimeFigureOut">
              <a:rPr lang="en-US" dirty="0"/>
              <a:t>4/4/2021</a:t>
            </a:fld>
            <a:endParaRPr lang="en-US" dirty="0"/>
          </a:p>
        </p:txBody>
      </p:sp>
      <p:sp>
        <p:nvSpPr>
          <p:cNvPr id="5" name="Footer Placeholder 4"/>
          <p:cNvSpPr>
            <a:spLocks noGrp="1"/>
          </p:cNvSpPr>
          <p:nvPr>
            <p:ph type="ftr" sz="quarter" idx="11"/>
          </p:nvPr>
        </p:nvSpPr>
        <p:spPr/>
        <p:txBody>
          <a:bodyPr/>
          <a:lstStyle>
            <a:lvl1pPr>
              <a:defRPr sz="1000" b="1"/>
            </a:lvl1p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09472EB-AC54-4713-BFC2-BEB621108C63}" type="datetimeFigureOut">
              <a:rPr lang="en-US" dirty="0"/>
              <a:t>4/4/2021</a:t>
            </a:fld>
            <a:endParaRPr lang="en-US" dirty="0"/>
          </a:p>
        </p:txBody>
      </p:sp>
      <p:sp>
        <p:nvSpPr>
          <p:cNvPr id="5" name="Footer Placeholder 4"/>
          <p:cNvSpPr>
            <a:spLocks noGrp="1"/>
          </p:cNvSpPr>
          <p:nvPr>
            <p:ph type="ftr" sz="quarter" idx="11"/>
          </p:nvPr>
        </p:nvSpPr>
        <p:spPr/>
        <p:txBody>
          <a:bodyPr/>
          <a:lstStyle>
            <a:lvl1pPr>
              <a:defRPr sz="1000" b="1"/>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9455A0C-791E-4545-B787-F98AD45CD761}" type="datetimeFigureOut">
              <a:rPr lang="en-US" dirty="0"/>
              <a:t>4/4/2021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2536B77-F4F4-4427-AC4F-9A623798AD82}" type="datetimeFigureOut">
              <a:rPr lang="en-US" dirty="0"/>
              <a:t>4/4/2021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8BE790C-34EB-4565-8437-CACF4CDB7822}" type="datetimeFigureOut">
              <a:rPr lang="en-US" dirty="0"/>
              <a:t>4/4/2021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4C11-22B8-4A4E-8126-B3AF6B948A8E}" type="datetimeFigureOut">
              <a:rPr lang="en-US" dirty="0"/>
              <a:t>4/4/2021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6ED06B6-C816-4861-964D-15A98395707D}" type="datetimeFigureOut">
              <a:rPr lang="en-US" dirty="0"/>
              <a:t>4/4/2021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0B1A8AB-EA7C-4B1B-9D73-E2551851FABE}" type="datetimeFigureOut">
              <a:rPr lang="en-US" dirty="0"/>
              <a:t>4/4/2021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90786BE5-D2A3-4BF0-8B30-D7403E61B3DC}" type="datetimeFigureOut">
              <a:rPr lang="en-US" dirty="0"/>
              <a:t>4/4/2021</a:t>
            </a:fld>
            <a:endParaRPr lang="en-US" dirty="0"/>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endParaRPr lang="en-US" dirty="0"/>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HIPAA AND PRIVACY POLICIES</a:t>
            </a:r>
          </a:p>
        </p:txBody>
      </p:sp>
    </p:spTree>
    <p:extLst>
      <p:ext uri="{BB962C8B-B14F-4D97-AF65-F5344CB8AC3E}">
        <p14:creationId xmlns:p14="http://schemas.microsoft.com/office/powerpoint/2010/main" val="38343318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CONFIDENTIALITY AGREEMENT ENTAILS:</a:t>
            </a:r>
          </a:p>
        </p:txBody>
      </p:sp>
      <p:sp>
        <p:nvSpPr>
          <p:cNvPr id="3" name="Content Placeholder 2"/>
          <p:cNvSpPr>
            <a:spLocks noGrp="1"/>
          </p:cNvSpPr>
          <p:nvPr>
            <p:ph idx="1"/>
          </p:nvPr>
        </p:nvSpPr>
        <p:spPr>
          <a:xfrm>
            <a:off x="1154954" y="2211613"/>
            <a:ext cx="8825659" cy="4502695"/>
          </a:xfrm>
          <a:solidFill>
            <a:schemeClr val="bg1">
              <a:lumMod val="65000"/>
            </a:schemeClr>
          </a:solidFill>
        </p:spPr>
        <p:txBody>
          <a:bodyPr>
            <a:noAutofit/>
          </a:bodyPr>
          <a:lstStyle/>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Time-limitation: The employee should know how long they are legally bound by the contract of disclosing or using their patients’ information.</a:t>
            </a: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Consequences: A confidentiality agreement should explain the repercussions one would face if they failed to honor the agreement terms.</a:t>
            </a: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Non-binding: The confidentiality agreement should have a section banning the use of the clients’ information for one’s selfish gains or selling information to profit oneself. </a:t>
            </a: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Signature: The confidentiality agreement must contain signatures of involved parties to show that all have agreed.</a:t>
            </a:r>
          </a:p>
          <a:p>
            <a:pPr>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4695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REFERENCES</a:t>
            </a:r>
          </a:p>
        </p:txBody>
      </p:sp>
      <p:sp>
        <p:nvSpPr>
          <p:cNvPr id="3" name="Content Placeholder 2"/>
          <p:cNvSpPr>
            <a:spLocks noGrp="1"/>
          </p:cNvSpPr>
          <p:nvPr>
            <p:ph idx="1"/>
          </p:nvPr>
        </p:nvSpPr>
        <p:spPr>
          <a:solidFill>
            <a:schemeClr val="bg1">
              <a:lumMod val="65000"/>
            </a:schemeClr>
          </a:solidFill>
        </p:spPr>
        <p:txBody>
          <a:bodyPr>
            <a:noAutofit/>
          </a:bodyPr>
          <a:lstStyle/>
          <a:p>
            <a:pPr>
              <a:lnSpc>
                <a:spcPct val="200000"/>
              </a:lnSpc>
            </a:pPr>
            <a:r>
              <a:rPr lang="en-US" sz="1600" dirty="0" err="1">
                <a:latin typeface="Times New Roman" panose="02020603050405020304" pitchFamily="18" charset="0"/>
                <a:cs typeface="Times New Roman" panose="02020603050405020304" pitchFamily="18" charset="0"/>
              </a:rPr>
              <a:t>Yaraghi</a:t>
            </a:r>
            <a:r>
              <a:rPr lang="en-US" sz="1600" dirty="0">
                <a:latin typeface="Times New Roman" panose="02020603050405020304" pitchFamily="18" charset="0"/>
                <a:cs typeface="Times New Roman" panose="02020603050405020304" pitchFamily="18" charset="0"/>
              </a:rPr>
              <a:t>, N., &amp; Gopal, R. D. (2018). The role of HIPAA omnibus rules in reducing the frequency of medical data breaches: Insights from an empirical study. </a:t>
            </a:r>
            <a:r>
              <a:rPr lang="en-US" sz="1600" i="1" dirty="0">
                <a:latin typeface="Times New Roman" panose="02020603050405020304" pitchFamily="18" charset="0"/>
                <a:cs typeface="Times New Roman" panose="02020603050405020304" pitchFamily="18" charset="0"/>
              </a:rPr>
              <a:t>The Milbank Quarterly</a:t>
            </a:r>
            <a:r>
              <a:rPr lang="en-US" sz="1600" dirty="0">
                <a:latin typeface="Times New Roman" panose="02020603050405020304" pitchFamily="18" charset="0"/>
                <a:cs typeface="Times New Roman" panose="02020603050405020304" pitchFamily="18" charset="0"/>
              </a:rPr>
              <a:t>, </a:t>
            </a:r>
            <a:r>
              <a:rPr lang="en-US" sz="1600" i="1" dirty="0">
                <a:latin typeface="Times New Roman" panose="02020603050405020304" pitchFamily="18" charset="0"/>
                <a:cs typeface="Times New Roman" panose="02020603050405020304" pitchFamily="18" charset="0"/>
              </a:rPr>
              <a:t>96</a:t>
            </a:r>
            <a:r>
              <a:rPr lang="en-US" sz="1600" dirty="0">
                <a:latin typeface="Times New Roman" panose="02020603050405020304" pitchFamily="18" charset="0"/>
                <a:cs typeface="Times New Roman" panose="02020603050405020304" pitchFamily="18" charset="0"/>
              </a:rPr>
              <a:t>(1), 144-166.</a:t>
            </a:r>
          </a:p>
          <a:p>
            <a:pPr>
              <a:lnSpc>
                <a:spcPct val="200000"/>
              </a:lnSpc>
            </a:pPr>
            <a:r>
              <a:rPr lang="en-US" sz="1600" dirty="0" err="1">
                <a:latin typeface="Times New Roman" panose="02020603050405020304" pitchFamily="18" charset="0"/>
                <a:cs typeface="Times New Roman" panose="02020603050405020304" pitchFamily="18" charset="0"/>
              </a:rPr>
              <a:t>Edemekong</a:t>
            </a:r>
            <a:r>
              <a:rPr lang="en-US" sz="1600" dirty="0">
                <a:latin typeface="Times New Roman" panose="02020603050405020304" pitchFamily="18" charset="0"/>
                <a:cs typeface="Times New Roman" panose="02020603050405020304" pitchFamily="18" charset="0"/>
              </a:rPr>
              <a:t>, P., </a:t>
            </a:r>
            <a:r>
              <a:rPr lang="en-US" sz="1600" dirty="0" err="1">
                <a:latin typeface="Times New Roman" panose="02020603050405020304" pitchFamily="18" charset="0"/>
                <a:cs typeface="Times New Roman" panose="02020603050405020304" pitchFamily="18" charset="0"/>
              </a:rPr>
              <a:t>Annamaraju</a:t>
            </a:r>
            <a:r>
              <a:rPr lang="en-US" sz="1600" dirty="0">
                <a:latin typeface="Times New Roman" panose="02020603050405020304" pitchFamily="18" charset="0"/>
                <a:cs typeface="Times New Roman" panose="02020603050405020304" pitchFamily="18" charset="0"/>
              </a:rPr>
              <a:t>, P., &amp; </a:t>
            </a:r>
            <a:r>
              <a:rPr lang="en-US" sz="1600" dirty="0" err="1">
                <a:latin typeface="Times New Roman" panose="02020603050405020304" pitchFamily="18" charset="0"/>
                <a:cs typeface="Times New Roman" panose="02020603050405020304" pitchFamily="18" charset="0"/>
              </a:rPr>
              <a:t>Haydel</a:t>
            </a:r>
            <a:r>
              <a:rPr lang="en-US" sz="1600" dirty="0">
                <a:latin typeface="Times New Roman" panose="02020603050405020304" pitchFamily="18" charset="0"/>
                <a:cs typeface="Times New Roman" panose="02020603050405020304" pitchFamily="18" charset="0"/>
              </a:rPr>
              <a:t>, M. (2021). Health Insurance Portability and Accountability Act. </a:t>
            </a:r>
            <a:r>
              <a:rPr lang="en-US" sz="1600" i="1" dirty="0" err="1">
                <a:latin typeface="Times New Roman" panose="02020603050405020304" pitchFamily="18" charset="0"/>
                <a:cs typeface="Times New Roman" panose="02020603050405020304" pitchFamily="18" charset="0"/>
              </a:rPr>
              <a:t>StatPearls</a:t>
            </a:r>
            <a:r>
              <a:rPr lang="en-US" sz="1600" dirty="0">
                <a:latin typeface="Times New Roman" panose="02020603050405020304" pitchFamily="18" charset="0"/>
                <a:cs typeface="Times New Roman" panose="02020603050405020304" pitchFamily="18" charset="0"/>
              </a:rPr>
              <a:t>.</a:t>
            </a:r>
          </a:p>
          <a:p>
            <a:pPr>
              <a:lnSpc>
                <a:spcPct val="200000"/>
              </a:lnSpc>
            </a:pPr>
            <a:r>
              <a:rPr lang="en-US" sz="1600" dirty="0" err="1">
                <a:latin typeface="Times New Roman" panose="02020603050405020304" pitchFamily="18" charset="0"/>
                <a:cs typeface="Times New Roman" panose="02020603050405020304" pitchFamily="18" charset="0"/>
              </a:rPr>
              <a:t>Madireddy</a:t>
            </a:r>
            <a:r>
              <a:rPr lang="en-US" sz="1600" dirty="0">
                <a:latin typeface="Times New Roman" panose="02020603050405020304" pitchFamily="18" charset="0"/>
                <a:cs typeface="Times New Roman" panose="02020603050405020304" pitchFamily="18" charset="0"/>
              </a:rPr>
              <a:t>, S., &amp; </a:t>
            </a:r>
            <a:r>
              <a:rPr lang="en-US" sz="1600" dirty="0" err="1">
                <a:latin typeface="Times New Roman" panose="02020603050405020304" pitchFamily="18" charset="0"/>
                <a:cs typeface="Times New Roman" panose="02020603050405020304" pitchFamily="18" charset="0"/>
              </a:rPr>
              <a:t>Rufa</a:t>
            </a:r>
            <a:r>
              <a:rPr lang="en-US" sz="1600" dirty="0">
                <a:latin typeface="Times New Roman" panose="02020603050405020304" pitchFamily="18" charset="0"/>
                <a:cs typeface="Times New Roman" panose="02020603050405020304" pitchFamily="18" charset="0"/>
              </a:rPr>
              <a:t>, E. P. (2020). Maintaining Confidentiality and Psychological Safety in Medical Simulation. </a:t>
            </a:r>
            <a:r>
              <a:rPr lang="en-US" sz="1600" i="1" dirty="0" err="1">
                <a:latin typeface="Times New Roman" panose="02020603050405020304" pitchFamily="18" charset="0"/>
                <a:cs typeface="Times New Roman" panose="02020603050405020304" pitchFamily="18" charset="0"/>
              </a:rPr>
              <a:t>StatPearls</a:t>
            </a:r>
            <a:r>
              <a:rPr lang="en-US" sz="1600" i="1" dirty="0">
                <a:latin typeface="Times New Roman" panose="02020603050405020304" pitchFamily="18" charset="0"/>
                <a:cs typeface="Times New Roman" panose="02020603050405020304" pitchFamily="18" charset="0"/>
              </a:rPr>
              <a:t> [Internet]</a:t>
            </a:r>
            <a:r>
              <a:rPr lang="en-US" sz="1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16322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HIPAA</a:t>
            </a:r>
          </a:p>
        </p:txBody>
      </p:sp>
      <p:sp>
        <p:nvSpPr>
          <p:cNvPr id="3" name="Content Placeholder 2"/>
          <p:cNvSpPr>
            <a:spLocks noGrp="1"/>
          </p:cNvSpPr>
          <p:nvPr>
            <p:ph idx="1"/>
          </p:nvPr>
        </p:nvSpPr>
        <p:spPr>
          <a:xfrm>
            <a:off x="1154954" y="2603500"/>
            <a:ext cx="8825659" cy="4254500"/>
          </a:xfrm>
          <a:solidFill>
            <a:schemeClr val="bg1">
              <a:lumMod val="65000"/>
            </a:schemeClr>
          </a:solidFill>
        </p:spPr>
        <p:txBody>
          <a:bodyPr>
            <a:normAutofit/>
          </a:bodyPr>
          <a:lstStyle/>
          <a:p>
            <a:r>
              <a:rPr lang="en-US" sz="2400" dirty="0"/>
              <a:t>The Health Insurance Accountability and Portability (the act of 1963) is a federal law that seeks to uphold integrity by protecting sensitive client information and ensuring it is not disclosed to the public without the patient’s consent (</a:t>
            </a:r>
            <a:r>
              <a:rPr lang="en-US" sz="2400" dirty="0" err="1"/>
              <a:t>Yaraghi</a:t>
            </a:r>
            <a:r>
              <a:rPr lang="en-US" sz="2400" dirty="0"/>
              <a:t>, et al., 2018).</a:t>
            </a:r>
          </a:p>
          <a:p>
            <a:r>
              <a:rPr lang="en-US" sz="2400" dirty="0"/>
              <a:t>The trainee will be taken through various measures put in place by the facility to protect the patients’ information, and be shown how to maintain e-PHI, and explained the consequences of breaching the rules. </a:t>
            </a:r>
          </a:p>
        </p:txBody>
      </p:sp>
    </p:spTree>
    <p:extLst>
      <p:ext uri="{BB962C8B-B14F-4D97-AF65-F5344CB8AC3E}">
        <p14:creationId xmlns:p14="http://schemas.microsoft.com/office/powerpoint/2010/main" val="304881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 OF HIPAA ON EMPLOYEES</a:t>
            </a:r>
          </a:p>
        </p:txBody>
      </p:sp>
      <p:sp>
        <p:nvSpPr>
          <p:cNvPr id="3" name="Content Placeholder 2"/>
          <p:cNvSpPr>
            <a:spLocks noGrp="1"/>
          </p:cNvSpPr>
          <p:nvPr>
            <p:ph idx="1"/>
          </p:nvPr>
        </p:nvSpPr>
        <p:spPr>
          <a:solidFill>
            <a:schemeClr val="bg1">
              <a:lumMod val="65000"/>
            </a:schemeClr>
          </a:solidFill>
        </p:spPr>
        <p:txBody>
          <a:bodyPr>
            <a:normAutofit/>
          </a:bodyPr>
          <a:lstStyle/>
          <a:p>
            <a:r>
              <a:rPr lang="en-US" sz="2400" dirty="0"/>
              <a:t>As an employee, by learning about the HIPAA, I will gain more skills on how to anticipate different threats that my facility may be facing concerning patient information. </a:t>
            </a:r>
          </a:p>
          <a:p>
            <a:r>
              <a:rPr lang="en-US" sz="2400" dirty="0"/>
              <a:t>While the health facility develops newer ways of improving the quality and efficiency of patient care, I will improve my skills concerning the procedures, implemented policies, new technologies, and  the risks impacting a patient’s health information.</a:t>
            </a:r>
          </a:p>
        </p:txBody>
      </p:sp>
    </p:spTree>
    <p:extLst>
      <p:ext uri="{BB962C8B-B14F-4D97-AF65-F5344CB8AC3E}">
        <p14:creationId xmlns:p14="http://schemas.microsoft.com/office/powerpoint/2010/main" val="1451086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NOTICE OF PRIVACY PRACTICES</a:t>
            </a:r>
          </a:p>
        </p:txBody>
      </p:sp>
      <p:sp>
        <p:nvSpPr>
          <p:cNvPr id="3" name="Content Placeholder 2"/>
          <p:cNvSpPr>
            <a:spLocks noGrp="1"/>
          </p:cNvSpPr>
          <p:nvPr>
            <p:ph idx="1"/>
          </p:nvPr>
        </p:nvSpPr>
        <p:spPr>
          <a:solidFill>
            <a:schemeClr val="bg1">
              <a:lumMod val="65000"/>
            </a:schemeClr>
          </a:solidFill>
        </p:spPr>
        <p:txBody>
          <a:bodyPr>
            <a:normAutofit/>
          </a:bodyPr>
          <a:lstStyle/>
          <a:p>
            <a:r>
              <a:rPr lang="en-US" sz="2400" dirty="0"/>
              <a:t>Notice of privacy practices is a notice mandated by the HIPAA concerning a patient’s legal rights. It is normally given out by covered entities such as Health Insurance companies, Medicaid and Medicare.</a:t>
            </a:r>
          </a:p>
          <a:p>
            <a:r>
              <a:rPr lang="en-US" sz="2400" dirty="0"/>
              <a:t>It is crucial for the employees to make this notice available at any given time, as required by the regulations, and not withhold any information.</a:t>
            </a:r>
          </a:p>
          <a:p>
            <a:pPr marL="0" indent="0">
              <a:buNone/>
            </a:pPr>
            <a:endParaRPr lang="en-US" sz="2400" dirty="0"/>
          </a:p>
        </p:txBody>
      </p:sp>
    </p:spTree>
    <p:extLst>
      <p:ext uri="{BB962C8B-B14F-4D97-AF65-F5344CB8AC3E}">
        <p14:creationId xmlns:p14="http://schemas.microsoft.com/office/powerpoint/2010/main" val="1464477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NOTICE OF PRIVACY PRACTICES </a:t>
            </a:r>
          </a:p>
        </p:txBody>
      </p:sp>
      <p:sp>
        <p:nvSpPr>
          <p:cNvPr id="3" name="Content Placeholder 2"/>
          <p:cNvSpPr>
            <a:spLocks noGrp="1"/>
          </p:cNvSpPr>
          <p:nvPr>
            <p:ph idx="1"/>
          </p:nvPr>
        </p:nvSpPr>
        <p:spPr>
          <a:solidFill>
            <a:schemeClr val="bg1">
              <a:lumMod val="65000"/>
            </a:schemeClr>
          </a:solidFill>
        </p:spPr>
        <p:txBody>
          <a:bodyPr>
            <a:normAutofit/>
          </a:bodyPr>
          <a:lstStyle/>
          <a:p>
            <a:r>
              <a:rPr lang="en-US" sz="2400" dirty="0">
                <a:latin typeface="Times New Roman" panose="02020603050405020304" pitchFamily="18" charset="0"/>
                <a:cs typeface="Times New Roman" panose="02020603050405020304" pitchFamily="18" charset="0"/>
              </a:rPr>
              <a:t>An NPP should be given to patients to inform them of their legal rights concerning protected health information. </a:t>
            </a:r>
          </a:p>
          <a:p>
            <a:r>
              <a:rPr lang="en-US" sz="2400" dirty="0">
                <a:latin typeface="Times New Roman" panose="02020603050405020304" pitchFamily="18" charset="0"/>
                <a:cs typeface="Times New Roman" panose="02020603050405020304" pitchFamily="18" charset="0"/>
              </a:rPr>
              <a:t>Research subjects who are enrolling in a facility require to be given a copy of the notice. Basically anyone interested in the covered entity’s notice of privacy practices should be given one.</a:t>
            </a:r>
          </a:p>
          <a:p>
            <a:r>
              <a:rPr lang="en-US" sz="2400" dirty="0">
                <a:latin typeface="Times New Roman" panose="02020603050405020304" pitchFamily="18" charset="0"/>
                <a:cs typeface="Times New Roman" panose="02020603050405020304" pitchFamily="18" charset="0"/>
              </a:rPr>
              <a:t>The facility also needs to provide one on their website and make the notice available in the most straightforward ways possible to any patients that require them.</a:t>
            </a:r>
          </a:p>
        </p:txBody>
      </p:sp>
    </p:spTree>
    <p:extLst>
      <p:ext uri="{BB962C8B-B14F-4D97-AF65-F5344CB8AC3E}">
        <p14:creationId xmlns:p14="http://schemas.microsoft.com/office/powerpoint/2010/main" val="2594809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NOTICE OF PRIVACY PRACTICES ENTAILS:</a:t>
            </a:r>
          </a:p>
        </p:txBody>
      </p:sp>
      <p:sp>
        <p:nvSpPr>
          <p:cNvPr id="3" name="Content Placeholder 2"/>
          <p:cNvSpPr>
            <a:spLocks noGrp="1"/>
          </p:cNvSpPr>
          <p:nvPr>
            <p:ph idx="1"/>
          </p:nvPr>
        </p:nvSpPr>
        <p:spPr>
          <a:xfrm>
            <a:off x="1154954" y="2603500"/>
            <a:ext cx="8825659" cy="3862614"/>
          </a:xfrm>
          <a:solidFill>
            <a:schemeClr val="bg1">
              <a:lumMod val="65000"/>
            </a:schemeClr>
          </a:solidFill>
        </p:spPr>
        <p:txBody>
          <a:bodyPr>
            <a:noAutofit/>
          </a:bodyPr>
          <a:lstStyle/>
          <a:p>
            <a:r>
              <a:rPr lang="en-US" sz="2400" dirty="0">
                <a:latin typeface="Times New Roman" panose="02020603050405020304" pitchFamily="18" charset="0"/>
                <a:cs typeface="Times New Roman" panose="02020603050405020304" pitchFamily="18" charset="0"/>
              </a:rPr>
              <a:t>The regulations concerning the NPP as provided by the HIPAA.</a:t>
            </a:r>
          </a:p>
          <a:p>
            <a:r>
              <a:rPr lang="en-US" sz="2400" dirty="0">
                <a:latin typeface="Times New Roman" panose="02020603050405020304" pitchFamily="18" charset="0"/>
                <a:cs typeface="Times New Roman" panose="02020603050405020304" pitchFamily="18" charset="0"/>
              </a:rPr>
              <a:t>The types of disclosures the covered entity might provide without authorization from the patient.</a:t>
            </a:r>
          </a:p>
          <a:p>
            <a:r>
              <a:rPr lang="en-US" sz="2400" dirty="0">
                <a:latin typeface="Times New Roman" panose="02020603050405020304" pitchFamily="18" charset="0"/>
                <a:cs typeface="Times New Roman" panose="02020603050405020304" pitchFamily="18" charset="0"/>
              </a:rPr>
              <a:t>The types of disclosures on the patient’s PHI that the covered entity would need the patient’s authorization.</a:t>
            </a:r>
          </a:p>
          <a:p>
            <a:r>
              <a:rPr lang="en-US" sz="2400" dirty="0">
                <a:latin typeface="Times New Roman" panose="02020603050405020304" pitchFamily="18" charset="0"/>
                <a:cs typeface="Times New Roman" panose="02020603050405020304" pitchFamily="18" charset="0"/>
              </a:rPr>
              <a:t>The client’s rights to oppose any disclosure they feel they would not want to share.</a:t>
            </a:r>
          </a:p>
          <a:p>
            <a:r>
              <a:rPr lang="en-US" sz="2400" dirty="0">
                <a:latin typeface="Times New Roman" panose="02020603050405020304" pitchFamily="18" charset="0"/>
                <a:cs typeface="Times New Roman" panose="02020603050405020304" pitchFamily="18" charset="0"/>
              </a:rPr>
              <a:t>The covered entity’s responsibility agreement to protect the client’s PHI.</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0097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PROTECTED HEALTH INFORMATION</a:t>
            </a:r>
          </a:p>
        </p:txBody>
      </p:sp>
      <p:sp>
        <p:nvSpPr>
          <p:cNvPr id="3" name="Content Placeholder 2"/>
          <p:cNvSpPr>
            <a:spLocks noGrp="1"/>
          </p:cNvSpPr>
          <p:nvPr>
            <p:ph idx="1"/>
          </p:nvPr>
        </p:nvSpPr>
        <p:spPr>
          <a:solidFill>
            <a:schemeClr val="bg1">
              <a:lumMod val="65000"/>
            </a:schemeClr>
          </a:solidFill>
        </p:spPr>
        <p:txBody>
          <a:bodyPr/>
          <a:lstStyle/>
          <a:p>
            <a:r>
              <a:rPr lang="en-US" sz="2400" dirty="0">
                <a:latin typeface="Times New Roman" panose="02020603050405020304" pitchFamily="18" charset="0"/>
                <a:cs typeface="Times New Roman" panose="02020603050405020304" pitchFamily="18" charset="0"/>
              </a:rPr>
              <a:t>Protected health information is also called e-PHI if stored electronically (</a:t>
            </a:r>
            <a:r>
              <a:rPr lang="en-US" sz="2400" dirty="0" err="1">
                <a:latin typeface="Times New Roman" panose="02020603050405020304" pitchFamily="18" charset="0"/>
                <a:cs typeface="Times New Roman" panose="02020603050405020304" pitchFamily="18" charset="0"/>
              </a:rPr>
              <a:t>Edemekong</a:t>
            </a:r>
            <a:r>
              <a:rPr lang="en-US" sz="2400" dirty="0">
                <a:latin typeface="Times New Roman" panose="02020603050405020304" pitchFamily="18" charset="0"/>
                <a:cs typeface="Times New Roman" panose="02020603050405020304" pitchFamily="18" charset="0"/>
              </a:rPr>
              <a:t>, et al., 2021). </a:t>
            </a:r>
          </a:p>
          <a:p>
            <a:r>
              <a:rPr lang="en-US" sz="2400" dirty="0">
                <a:latin typeface="Times New Roman" panose="02020603050405020304" pitchFamily="18" charset="0"/>
                <a:cs typeface="Times New Roman" panose="02020603050405020304" pitchFamily="18" charset="0"/>
              </a:rPr>
              <a:t>It is information contained/stored in covered entities’ systems concerning healthcare provision to patients, the operations, and different transactions made</a:t>
            </a:r>
            <a:r>
              <a:rPr lang="en-US" dirty="0"/>
              <a:t>.</a:t>
            </a:r>
          </a:p>
          <a:p>
            <a:endParaRPr lang="en-US" dirty="0"/>
          </a:p>
        </p:txBody>
      </p:sp>
    </p:spTree>
    <p:extLst>
      <p:ext uri="{BB962C8B-B14F-4D97-AF65-F5344CB8AC3E}">
        <p14:creationId xmlns:p14="http://schemas.microsoft.com/office/powerpoint/2010/main" val="68538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COPIES OF RECORDS</a:t>
            </a:r>
          </a:p>
        </p:txBody>
      </p:sp>
      <p:sp>
        <p:nvSpPr>
          <p:cNvPr id="3" name="Content Placeholder 2"/>
          <p:cNvSpPr>
            <a:spLocks noGrp="1"/>
          </p:cNvSpPr>
          <p:nvPr>
            <p:ph idx="1"/>
          </p:nvPr>
        </p:nvSpPr>
        <p:spPr>
          <a:solidFill>
            <a:schemeClr val="bg1">
              <a:lumMod val="65000"/>
            </a:schemeClr>
          </a:solidFill>
        </p:spPr>
        <p:txBody>
          <a:bodyPr>
            <a:normAutofit/>
          </a:bodyPr>
          <a:lstStyle/>
          <a:p>
            <a:r>
              <a:rPr lang="en-US" sz="2400" dirty="0">
                <a:latin typeface="Times New Roman" panose="02020603050405020304" pitchFamily="18" charset="0"/>
                <a:cs typeface="Times New Roman" panose="02020603050405020304" pitchFamily="18" charset="0"/>
              </a:rPr>
              <a:t>Patients collect different copies of records from their doctors, such as; test results, discharge summaries, and surgery reports. </a:t>
            </a:r>
          </a:p>
          <a:p>
            <a:r>
              <a:rPr lang="en-US" sz="2400" dirty="0">
                <a:latin typeface="Times New Roman" panose="02020603050405020304" pitchFamily="18" charset="0"/>
                <a:cs typeface="Times New Roman" panose="02020603050405020304" pitchFamily="18" charset="0"/>
              </a:rPr>
              <a:t>Patients could request their record copies by filling out a form physically at the facility or via email.</a:t>
            </a:r>
          </a:p>
          <a:p>
            <a:r>
              <a:rPr lang="en-US" sz="2400" dirty="0">
                <a:latin typeface="Times New Roman" panose="02020603050405020304" pitchFamily="18" charset="0"/>
                <a:cs typeface="Times New Roman" panose="02020603050405020304" pitchFamily="18" charset="0"/>
              </a:rPr>
              <a:t>Patients could also phone the hospitals to inform them that they need the records, and hence the facility gives way forward.</a:t>
            </a:r>
          </a:p>
          <a:p>
            <a:r>
              <a:rPr lang="en-US" sz="2400" dirty="0">
                <a:latin typeface="Times New Roman" panose="02020603050405020304" pitchFamily="18" charset="0"/>
                <a:cs typeface="Times New Roman" panose="02020603050405020304" pitchFamily="18" charset="0"/>
              </a:rPr>
              <a:t>They could also obtain the records by posting mail to request the copies.</a:t>
            </a:r>
          </a:p>
        </p:txBody>
      </p:sp>
    </p:spTree>
    <p:extLst>
      <p:ext uri="{BB962C8B-B14F-4D97-AF65-F5344CB8AC3E}">
        <p14:creationId xmlns:p14="http://schemas.microsoft.com/office/powerpoint/2010/main" val="2250883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CONFIDENTIALITY AGREEMENT</a:t>
            </a:r>
          </a:p>
        </p:txBody>
      </p:sp>
      <p:sp>
        <p:nvSpPr>
          <p:cNvPr id="3" name="Content Placeholder 2"/>
          <p:cNvSpPr>
            <a:spLocks noGrp="1"/>
          </p:cNvSpPr>
          <p:nvPr>
            <p:ph idx="1"/>
          </p:nvPr>
        </p:nvSpPr>
        <p:spPr>
          <a:solidFill>
            <a:schemeClr val="bg1">
              <a:lumMod val="65000"/>
            </a:schemeClr>
          </a:solidFill>
        </p:spPr>
        <p:txBody>
          <a:bodyPr>
            <a:normAutofit/>
          </a:bodyPr>
          <a:lstStyle/>
          <a:p>
            <a:r>
              <a:rPr lang="en-US" sz="2400" dirty="0">
                <a:latin typeface="Times New Roman" panose="02020603050405020304" pitchFamily="18" charset="0"/>
                <a:cs typeface="Times New Roman" panose="02020603050405020304" pitchFamily="18" charset="0"/>
              </a:rPr>
              <a:t>This is an agreement that is signed by two or more parties whereby one has to keep their word on not disclosing certain information.</a:t>
            </a:r>
          </a:p>
          <a:p>
            <a:r>
              <a:rPr lang="en-US" sz="2400" dirty="0">
                <a:latin typeface="Times New Roman" panose="02020603050405020304" pitchFamily="18" charset="0"/>
                <a:cs typeface="Times New Roman" panose="02020603050405020304" pitchFamily="18" charset="0"/>
              </a:rPr>
              <a:t>A confidentiality agreement should be signed since it binds the health practitioner not to disclose any information concerning the patient (</a:t>
            </a:r>
            <a:r>
              <a:rPr lang="en-US" sz="2400" dirty="0" err="1">
                <a:latin typeface="Times New Roman" panose="02020603050405020304" pitchFamily="18" charset="0"/>
                <a:cs typeface="Times New Roman" panose="02020603050405020304" pitchFamily="18" charset="0"/>
              </a:rPr>
              <a:t>Madireddy</a:t>
            </a:r>
            <a:r>
              <a:rPr lang="en-US" sz="2400" dirty="0">
                <a:latin typeface="Times New Roman" panose="02020603050405020304" pitchFamily="18" charset="0"/>
                <a:cs typeface="Times New Roman" panose="02020603050405020304" pitchFamily="18" charset="0"/>
              </a:rPr>
              <a:t>, et al., 2020).</a:t>
            </a:r>
          </a:p>
          <a:p>
            <a:r>
              <a:rPr lang="en-US" sz="2400" dirty="0">
                <a:latin typeface="Times New Roman" panose="02020603050405020304" pitchFamily="18" charset="0"/>
                <a:cs typeface="Times New Roman" panose="02020603050405020304" pitchFamily="18" charset="0"/>
              </a:rPr>
              <a:t>It also guides the employee to do their best to use as little information from the patient’s records as possible, only what is needed to perform their duties and nothing more.</a:t>
            </a:r>
          </a:p>
        </p:txBody>
      </p:sp>
    </p:spTree>
    <p:extLst>
      <p:ext uri="{BB962C8B-B14F-4D97-AF65-F5344CB8AC3E}">
        <p14:creationId xmlns:p14="http://schemas.microsoft.com/office/powerpoint/2010/main" val="42553614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FF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180</TotalTime>
  <Words>1235</Words>
  <Application>Microsoft Office PowerPoint</Application>
  <PresentationFormat>Widescreen</PresentationFormat>
  <Paragraphs>59</Paragraphs>
  <Slides>11</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Century Gothic</vt:lpstr>
      <vt:lpstr>Times New Roman</vt:lpstr>
      <vt:lpstr>Wingdings</vt:lpstr>
      <vt:lpstr>Wingdings 3</vt:lpstr>
      <vt:lpstr>Ion Boardroom</vt:lpstr>
      <vt:lpstr>HIPAA AND PRIVACY POLICIES</vt:lpstr>
      <vt:lpstr>HIPAA</vt:lpstr>
      <vt:lpstr>EFFECT OF HIPAA ON EMPLOYEES</vt:lpstr>
      <vt:lpstr>NOTICE OF PRIVACY PRACTICES</vt:lpstr>
      <vt:lpstr>NOTICE OF PRIVACY PRACTICES </vt:lpstr>
      <vt:lpstr>NOTICE OF PRIVACY PRACTICES ENTAILS:</vt:lpstr>
      <vt:lpstr>PROTECTED HEALTH INFORMATION</vt:lpstr>
      <vt:lpstr>COPIES OF RECORDS</vt:lpstr>
      <vt:lpstr>CONFIDENTIALITY AGREEMENT</vt:lpstr>
      <vt:lpstr>CONFIDENTIALITY AGREEMENT ENTAILS: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HIPAA AND PRIVACY POLICIES</dc:title>
  <dc:creator>Microsoft Office User</dc:creator>
  <cp:lastModifiedBy>user</cp:lastModifiedBy>
  <cp:revision>18</cp:revision>
  <dcterms:created xsi:type="dcterms:W3CDTF">2021-04-04T20:50:53Z</dcterms:created>
  <dcterms:modified xsi:type="dcterms:W3CDTF">2021-04-05T01:03:09Z</dcterms:modified>
</cp:coreProperties>
</file>